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8.jpeg" ContentType="image/jpeg"/>
  <Override PartName="/ppt/media/image7.wmf" ContentType="image/x-wmf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ed7d31">
                <a:lumMod val="60000"/>
                <a:lumOff val="40000"/>
              </a:srgbClr>
            </a:solidFill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5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ed7d31">
                <a:lumMod val="60000"/>
                <a:lumOff val="40000"/>
              </a:srgbClr>
            </a:solidFill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5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9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wmf"/><Relationship Id="rId5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7.wmf"/><Relationship Id="rId2" Type="http://schemas.openxmlformats.org/officeDocument/2006/relationships/image" Target="../media/image6.png"/><Relationship Id="rId3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wmf"/><Relationship Id="rId5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6.png"/><Relationship Id="rId3" Type="http://schemas.openxmlformats.org/officeDocument/2006/relationships/image" Target="../media/image7.wmf"/><Relationship Id="rId4" Type="http://schemas.openxmlformats.org/officeDocument/2006/relationships/image" Target="../media/image5.png"/><Relationship Id="rId5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6.png"/><Relationship Id="rId3" Type="http://schemas.openxmlformats.org/officeDocument/2006/relationships/image" Target="../media/image7.wmf"/><Relationship Id="rId4" Type="http://schemas.openxmlformats.org/officeDocument/2006/relationships/image" Target="../media/image5.png"/><Relationship Id="rId5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ectangle 1"/>
          <p:cNvSpPr/>
          <p:nvPr/>
        </p:nvSpPr>
        <p:spPr>
          <a:xfrm>
            <a:off x="0" y="312840"/>
            <a:ext cx="9143640" cy="66650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87" name="ZoneTexte 2"/>
          <p:cNvSpPr/>
          <p:nvPr/>
        </p:nvSpPr>
        <p:spPr>
          <a:xfrm>
            <a:off x="1816200" y="3009960"/>
            <a:ext cx="562572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Je m’entraine à résoudre des problèmes multiplicatifs.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8" name="Image 16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920" cy="1265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Bulle narrative : ronde 7"/>
          <p:cNvSpPr/>
          <p:nvPr/>
        </p:nvSpPr>
        <p:spPr>
          <a:xfrm>
            <a:off x="180000" y="1440000"/>
            <a:ext cx="4320000" cy="3575880"/>
          </a:xfrm>
          <a:custGeom>
            <a:avLst/>
            <a:gdLst>
              <a:gd name="textAreaLeft" fmla="*/ 0 w 4320000"/>
              <a:gd name="textAreaRight" fmla="*/ 4320360 w 4320000"/>
              <a:gd name="textAreaTop" fmla="*/ 0 h 3575880"/>
              <a:gd name="textAreaBottom" fmla="*/ 3576240 h 3575880"/>
            </a:gdLst>
            <a:ahLst/>
            <a:rect l="textAreaLeft" t="textAreaTop" r="textAreaRight" b="textAreaBottom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200" spc="-1" strike="noStrike">
                <a:solidFill>
                  <a:srgbClr val="000000"/>
                </a:solidFill>
                <a:latin typeface="Calibri"/>
                <a:ea typeface="Calibri"/>
              </a:rPr>
              <a:t>   </a:t>
            </a:r>
            <a:r>
              <a:rPr b="0" lang="fr-FR" sz="2200" spc="-1" strike="noStrike">
                <a:solidFill>
                  <a:srgbClr val="000000"/>
                </a:solidFill>
                <a:latin typeface="Calibri"/>
                <a:ea typeface="Calibri"/>
              </a:rPr>
              <a:t>Je prépare la table avec mon frère.</a:t>
            </a:r>
            <a:endParaRPr b="1" lang="fr-FR" sz="22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200" spc="-1" strike="noStrike">
                <a:solidFill>
                  <a:srgbClr val="000000"/>
                </a:solidFill>
                <a:latin typeface="Calibri"/>
                <a:ea typeface="Calibri"/>
              </a:rPr>
              <a:t>   </a:t>
            </a:r>
            <a:r>
              <a:rPr b="0" lang="fr-FR" sz="2200" spc="-1" strike="noStrike">
                <a:solidFill>
                  <a:srgbClr val="000000"/>
                </a:solidFill>
                <a:latin typeface="Calibri"/>
                <a:ea typeface="Calibri"/>
              </a:rPr>
              <a:t>Il y a 9 personnes qui mangent. Je      </a:t>
            </a:r>
            <a:endParaRPr b="1" lang="fr-FR" sz="22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200" spc="-1" strike="noStrike">
                <a:solidFill>
                  <a:srgbClr val="000000"/>
                </a:solidFill>
                <a:latin typeface="Calibri"/>
                <a:ea typeface="Calibri"/>
              </a:rPr>
              <a:t>   </a:t>
            </a:r>
            <a:r>
              <a:rPr b="0" lang="fr-FR" sz="2200" spc="-1" strike="noStrike">
                <a:solidFill>
                  <a:srgbClr val="000000"/>
                </a:solidFill>
                <a:latin typeface="Calibri"/>
                <a:ea typeface="Calibri"/>
              </a:rPr>
              <a:t>mets trois couverts pour chacun.</a:t>
            </a:r>
            <a:endParaRPr b="1" lang="fr-FR" sz="22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200" spc="-1" strike="noStrike">
                <a:solidFill>
                  <a:srgbClr val="000000"/>
                </a:solidFill>
                <a:latin typeface="Calibri"/>
                <a:ea typeface="Calibri"/>
              </a:rPr>
              <a:t>    </a:t>
            </a:r>
            <a:r>
              <a:rPr b="1" lang="fr-FR" sz="2200" spc="-1" strike="noStrike">
                <a:solidFill>
                  <a:srgbClr val="000000"/>
                </a:solidFill>
                <a:latin typeface="Calibri"/>
                <a:ea typeface="Calibri"/>
              </a:rPr>
              <a:t>Combien de couverts y a-t-il au                     total?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endParaRPr b="1" lang="fr-FR" sz="3600" spc="-1" strike="noStrike">
              <a:solidFill>
                <a:srgbClr val="000000"/>
              </a:solidFill>
              <a:latin typeface="Calibri"/>
              <a:ea typeface="Calibri"/>
            </a:endParaRPr>
          </a:p>
        </p:txBody>
      </p:sp>
      <p:pic>
        <p:nvPicPr>
          <p:cNvPr id="91" name="Image 4" descr=""/>
          <p:cNvPicPr/>
          <p:nvPr/>
        </p:nvPicPr>
        <p:blipFill>
          <a:blip r:embed="rId1"/>
          <a:stretch/>
        </p:blipFill>
        <p:spPr>
          <a:xfrm>
            <a:off x="3078000" y="4500000"/>
            <a:ext cx="1422000" cy="2160000"/>
          </a:xfrm>
          <a:prstGeom prst="rect">
            <a:avLst/>
          </a:prstGeom>
          <a:ln w="0">
            <a:noFill/>
          </a:ln>
        </p:spPr>
      </p:pic>
      <p:sp>
        <p:nvSpPr>
          <p:cNvPr id="92" name="Bulle narrative : ronde 1"/>
          <p:cNvSpPr/>
          <p:nvPr/>
        </p:nvSpPr>
        <p:spPr>
          <a:xfrm>
            <a:off x="4680000" y="1440000"/>
            <a:ext cx="4320000" cy="3575880"/>
          </a:xfrm>
          <a:custGeom>
            <a:avLst/>
            <a:gdLst>
              <a:gd name="textAreaLeft" fmla="*/ 0 w 4320000"/>
              <a:gd name="textAreaRight" fmla="*/ 4320360 w 4320000"/>
              <a:gd name="textAreaTop" fmla="*/ 0 h 3575880"/>
              <a:gd name="textAreaBottom" fmla="*/ 3576240 h 3575880"/>
            </a:gdLst>
            <a:ahLst/>
            <a:rect l="textAreaLeft" t="textAreaTop" r="textAreaRight" b="textAreaBottom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200" spc="-1" strike="noStrike">
                <a:solidFill>
                  <a:srgbClr val="000000"/>
                </a:solidFill>
                <a:latin typeface="Calibri"/>
                <a:ea typeface="Calibri"/>
              </a:rPr>
              <a:t>     </a:t>
            </a:r>
            <a:r>
              <a:rPr b="0" lang="fr-FR" sz="2200" spc="-1" strike="noStrike">
                <a:solidFill>
                  <a:srgbClr val="000000"/>
                </a:solidFill>
                <a:latin typeface="Calibri"/>
                <a:ea typeface="Calibri"/>
              </a:rPr>
              <a:t>Je prépare la table de la fête.</a:t>
            </a:r>
            <a:endParaRPr b="1" lang="fr-FR" sz="22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200" spc="-1" strike="noStrike">
                <a:solidFill>
                  <a:srgbClr val="000000"/>
                </a:solidFill>
                <a:latin typeface="Calibri"/>
                <a:ea typeface="Calibri"/>
              </a:rPr>
              <a:t>  </a:t>
            </a:r>
            <a:r>
              <a:rPr b="0" lang="fr-FR" sz="2200" spc="-1" strike="noStrike">
                <a:solidFill>
                  <a:srgbClr val="000000"/>
                </a:solidFill>
                <a:latin typeface="Calibri"/>
                <a:ea typeface="Calibri"/>
              </a:rPr>
              <a:t>Il y a 25 personnes qui mangent. Je   </a:t>
            </a:r>
            <a:endParaRPr b="1" lang="fr-FR" sz="22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200" spc="-1" strike="noStrike">
                <a:solidFill>
                  <a:srgbClr val="000000"/>
                </a:solidFill>
                <a:latin typeface="Calibri"/>
                <a:ea typeface="Calibri"/>
              </a:rPr>
              <a:t>    </a:t>
            </a:r>
            <a:r>
              <a:rPr b="0" lang="fr-FR" sz="2200" spc="-1" strike="noStrike">
                <a:solidFill>
                  <a:srgbClr val="000000"/>
                </a:solidFill>
                <a:latin typeface="Calibri"/>
                <a:ea typeface="Calibri"/>
              </a:rPr>
              <a:t>mets trois couverts pour chacun.</a:t>
            </a:r>
            <a:endParaRPr b="1" lang="fr-FR" sz="22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200" spc="-1" strike="noStrike">
                <a:solidFill>
                  <a:srgbClr val="000000"/>
                </a:solidFill>
                <a:latin typeface="Calibri"/>
                <a:ea typeface="Calibri"/>
              </a:rPr>
              <a:t>      </a:t>
            </a:r>
            <a:r>
              <a:rPr b="1" lang="fr-FR" sz="2200" spc="-1" strike="noStrike">
                <a:solidFill>
                  <a:srgbClr val="000000"/>
                </a:solidFill>
                <a:latin typeface="Calibri"/>
                <a:ea typeface="Calibri"/>
              </a:rPr>
              <a:t>Combien de couverts y a-t-il au      </a:t>
            </a:r>
            <a:endParaRPr b="1" lang="fr-FR" sz="22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200" spc="-1" strike="noStrike">
                <a:solidFill>
                  <a:srgbClr val="000000"/>
                </a:solidFill>
                <a:latin typeface="Calibri"/>
                <a:ea typeface="Calibri"/>
              </a:rPr>
              <a:t>                </a:t>
            </a:r>
            <a:r>
              <a:rPr b="1" lang="fr-FR" sz="2200" spc="-1" strike="noStrike">
                <a:solidFill>
                  <a:srgbClr val="000000"/>
                </a:solidFill>
                <a:latin typeface="Calibri"/>
                <a:ea typeface="Calibri"/>
              </a:rPr>
              <a:t>total ? </a:t>
            </a:r>
            <a:endParaRPr b="1" lang="fr-FR" sz="2200" spc="-1" strike="noStrike">
              <a:solidFill>
                <a:srgbClr val="000000"/>
              </a:solidFill>
              <a:latin typeface="Calibri"/>
              <a:ea typeface="Calibri"/>
            </a:endParaRPr>
          </a:p>
        </p:txBody>
      </p:sp>
      <p:sp>
        <p:nvSpPr>
          <p:cNvPr id="93" name=""/>
          <p:cNvSpPr/>
          <p:nvPr/>
        </p:nvSpPr>
        <p:spPr>
          <a:xfrm>
            <a:off x="1621440" y="900000"/>
            <a:ext cx="5938200" cy="65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"/>
          <p:cNvSpPr/>
          <p:nvPr/>
        </p:nvSpPr>
        <p:spPr>
          <a:xfrm>
            <a:off x="4573800" y="1089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400000" bIns="540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6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5680" cy="971640"/>
          </a:xfrm>
          <a:prstGeom prst="rect">
            <a:avLst/>
          </a:prstGeom>
          <a:ln w="0">
            <a:noFill/>
          </a:ln>
        </p:spPr>
      </p:pic>
      <p:sp>
        <p:nvSpPr>
          <p:cNvPr id="97" name="Rectangle : coins arrondis 5"/>
          <p:cNvSpPr/>
          <p:nvPr/>
        </p:nvSpPr>
        <p:spPr>
          <a:xfrm>
            <a:off x="368280" y="1377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Rectangle : coins arrondis 6"/>
          <p:cNvSpPr/>
          <p:nvPr/>
        </p:nvSpPr>
        <p:spPr>
          <a:xfrm>
            <a:off x="368280" y="2781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Rectangle : coins arrondis 8"/>
          <p:cNvSpPr/>
          <p:nvPr/>
        </p:nvSpPr>
        <p:spPr>
          <a:xfrm>
            <a:off x="368280" y="4184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Rectangle : coins arrondis 10"/>
          <p:cNvSpPr/>
          <p:nvPr/>
        </p:nvSpPr>
        <p:spPr>
          <a:xfrm>
            <a:off x="368280" y="5588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ZoneTexte 11"/>
          <p:cNvSpPr/>
          <p:nvPr/>
        </p:nvSpPr>
        <p:spPr>
          <a:xfrm>
            <a:off x="3402000" y="1377000"/>
            <a:ext cx="46692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Je comprends 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ZoneTexte 12"/>
          <p:cNvSpPr/>
          <p:nvPr/>
        </p:nvSpPr>
        <p:spPr>
          <a:xfrm>
            <a:off x="3435120" y="2795400"/>
            <a:ext cx="46357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Je représente 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3" name="Image 13" descr=""/>
          <p:cNvPicPr/>
          <p:nvPr/>
        </p:nvPicPr>
        <p:blipFill>
          <a:blip r:embed="rId2"/>
          <a:srcRect l="0" t="0" r="35587" b="49886"/>
          <a:stretch/>
        </p:blipFill>
        <p:spPr>
          <a:xfrm>
            <a:off x="1248840" y="2601720"/>
            <a:ext cx="1812960" cy="971640"/>
          </a:xfrm>
          <a:prstGeom prst="rect">
            <a:avLst/>
          </a:prstGeom>
          <a:ln w="0">
            <a:noFill/>
          </a:ln>
        </p:spPr>
      </p:pic>
      <p:sp>
        <p:nvSpPr>
          <p:cNvPr id="104" name="ZoneTexte 15"/>
          <p:cNvSpPr/>
          <p:nvPr/>
        </p:nvSpPr>
        <p:spPr>
          <a:xfrm>
            <a:off x="3435120" y="4158360"/>
            <a:ext cx="5186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Je calcule la réponse.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5" name="Image 16" descr=""/>
          <p:cNvPicPr/>
          <p:nvPr/>
        </p:nvPicPr>
        <p:blipFill>
          <a:blip r:embed="rId3"/>
          <a:srcRect l="0" t="683" r="0" b="683"/>
          <a:stretch/>
        </p:blipFill>
        <p:spPr>
          <a:xfrm>
            <a:off x="1248840" y="5409360"/>
            <a:ext cx="1779120" cy="971640"/>
          </a:xfrm>
          <a:prstGeom prst="rect">
            <a:avLst/>
          </a:prstGeom>
          <a:ln w="0">
            <a:noFill/>
          </a:ln>
        </p:spPr>
      </p:pic>
      <p:sp>
        <p:nvSpPr>
          <p:cNvPr id="106" name="ZoneTexte 17"/>
          <p:cNvSpPr/>
          <p:nvPr/>
        </p:nvSpPr>
        <p:spPr>
          <a:xfrm>
            <a:off x="3402000" y="5617440"/>
            <a:ext cx="5186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Je réponds à la question.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7" name="Image 7" descr=""/>
          <p:cNvPicPr/>
          <p:nvPr/>
        </p:nvPicPr>
        <p:blipFill>
          <a:blip r:embed="rId4"/>
          <a:srcRect l="20286" t="57748" r="42480" b="-71"/>
          <a:stretch/>
        </p:blipFill>
        <p:spPr>
          <a:xfrm>
            <a:off x="1248840" y="3938760"/>
            <a:ext cx="1792800" cy="1104840"/>
          </a:xfrm>
          <a:prstGeom prst="rect">
            <a:avLst/>
          </a:prstGeom>
          <a:ln w="0">
            <a:noFill/>
          </a:ln>
        </p:spPr>
      </p:pic>
      <p:sp>
        <p:nvSpPr>
          <p:cNvPr id="10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10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5680" cy="971640"/>
          </a:xfrm>
          <a:prstGeom prst="rect">
            <a:avLst/>
          </a:prstGeom>
          <a:ln w="0">
            <a:noFill/>
          </a:ln>
        </p:spPr>
      </p:pic>
      <p:sp>
        <p:nvSpPr>
          <p:cNvPr id="111" name="Rectangle : coins arrondis 5"/>
          <p:cNvSpPr/>
          <p:nvPr/>
        </p:nvSpPr>
        <p:spPr>
          <a:xfrm>
            <a:off x="368280" y="1377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Rectangle : coins arrondis 6"/>
          <p:cNvSpPr/>
          <p:nvPr/>
        </p:nvSpPr>
        <p:spPr>
          <a:xfrm>
            <a:off x="368280" y="2520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ZoneTexte 11"/>
          <p:cNvSpPr/>
          <p:nvPr/>
        </p:nvSpPr>
        <p:spPr>
          <a:xfrm>
            <a:off x="3402000" y="1155600"/>
            <a:ext cx="54846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Je cherche le nombre total de couverts.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4" name="Image 9" descr=""/>
          <p:cNvPicPr/>
          <p:nvPr/>
        </p:nvPicPr>
        <p:blipFill>
          <a:blip r:embed="rId2"/>
          <a:srcRect l="0" t="0" r="35587" b="49886"/>
          <a:stretch/>
        </p:blipFill>
        <p:spPr>
          <a:xfrm>
            <a:off x="1247040" y="2340000"/>
            <a:ext cx="1812960" cy="971640"/>
          </a:xfrm>
          <a:prstGeom prst="rect">
            <a:avLst/>
          </a:prstGeom>
          <a:ln w="0">
            <a:noFill/>
          </a:ln>
        </p:spPr>
      </p:pic>
      <p:sp>
        <p:nvSpPr>
          <p:cNvPr id="115" name="ZoneTexte 15"/>
          <p:cNvSpPr/>
          <p:nvPr/>
        </p:nvSpPr>
        <p:spPr>
          <a:xfrm>
            <a:off x="3420000" y="2482200"/>
            <a:ext cx="518688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Je représente 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7" name="Rectangle 14"/>
          <p:cNvSpPr/>
          <p:nvPr/>
        </p:nvSpPr>
        <p:spPr>
          <a:xfrm>
            <a:off x="720000" y="4354560"/>
            <a:ext cx="3239640" cy="534600"/>
          </a:xfrm>
          <a:prstGeom prst="rect">
            <a:avLst/>
          </a:prstGeom>
          <a:solidFill>
            <a:srgbClr val="4472c4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</a:rPr>
              <a:t>Couverts ?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Rectangle 24"/>
          <p:cNvSpPr/>
          <p:nvPr/>
        </p:nvSpPr>
        <p:spPr>
          <a:xfrm>
            <a:off x="720000" y="4889520"/>
            <a:ext cx="359640" cy="53856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3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Rectangle 7"/>
          <p:cNvSpPr/>
          <p:nvPr/>
        </p:nvSpPr>
        <p:spPr>
          <a:xfrm>
            <a:off x="1080000" y="4889520"/>
            <a:ext cx="359640" cy="53856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3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Rectangle 8"/>
          <p:cNvSpPr/>
          <p:nvPr/>
        </p:nvSpPr>
        <p:spPr>
          <a:xfrm>
            <a:off x="1440000" y="4889520"/>
            <a:ext cx="359640" cy="53856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3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Rectangle 10"/>
          <p:cNvSpPr/>
          <p:nvPr/>
        </p:nvSpPr>
        <p:spPr>
          <a:xfrm>
            <a:off x="1800000" y="4889520"/>
            <a:ext cx="359640" cy="53856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3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Rectangle 13"/>
          <p:cNvSpPr/>
          <p:nvPr/>
        </p:nvSpPr>
        <p:spPr>
          <a:xfrm>
            <a:off x="2160000" y="4889520"/>
            <a:ext cx="359640" cy="53856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3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Rectangle 16"/>
          <p:cNvSpPr/>
          <p:nvPr/>
        </p:nvSpPr>
        <p:spPr>
          <a:xfrm>
            <a:off x="2520000" y="4889520"/>
            <a:ext cx="359640" cy="53856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3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Rectangle 17"/>
          <p:cNvSpPr/>
          <p:nvPr/>
        </p:nvSpPr>
        <p:spPr>
          <a:xfrm>
            <a:off x="2880000" y="4889520"/>
            <a:ext cx="359640" cy="53856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3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Rectangle 18"/>
          <p:cNvSpPr/>
          <p:nvPr/>
        </p:nvSpPr>
        <p:spPr>
          <a:xfrm>
            <a:off x="3240000" y="4889520"/>
            <a:ext cx="359640" cy="53856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3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Rectangle 19"/>
          <p:cNvSpPr/>
          <p:nvPr/>
        </p:nvSpPr>
        <p:spPr>
          <a:xfrm>
            <a:off x="3600000" y="4889520"/>
            <a:ext cx="359640" cy="53856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3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Accolade fermante 20"/>
          <p:cNvSpPr/>
          <p:nvPr/>
        </p:nvSpPr>
        <p:spPr>
          <a:xfrm rot="5400000">
            <a:off x="2161800" y="4105080"/>
            <a:ext cx="356400" cy="3239640"/>
          </a:xfrm>
          <a:prstGeom prst="rightBrace">
            <a:avLst>
              <a:gd name="adj1" fmla="val 20327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8" name="Rectangle 21"/>
          <p:cNvSpPr/>
          <p:nvPr/>
        </p:nvSpPr>
        <p:spPr>
          <a:xfrm>
            <a:off x="2160000" y="5941440"/>
            <a:ext cx="359640" cy="538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9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"/>
          <p:cNvSpPr/>
          <p:nvPr/>
        </p:nvSpPr>
        <p:spPr>
          <a:xfrm>
            <a:off x="4573800" y="3780000"/>
            <a:ext cx="360" cy="2709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400000" bIns="540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0" name=""/>
          <p:cNvSpPr/>
          <p:nvPr/>
        </p:nvSpPr>
        <p:spPr>
          <a:xfrm>
            <a:off x="1620000" y="3420000"/>
            <a:ext cx="5939640" cy="566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Rectangle 20"/>
          <p:cNvSpPr/>
          <p:nvPr/>
        </p:nvSpPr>
        <p:spPr>
          <a:xfrm>
            <a:off x="5220000" y="4254480"/>
            <a:ext cx="3239640" cy="534600"/>
          </a:xfrm>
          <a:prstGeom prst="rect">
            <a:avLst/>
          </a:prstGeom>
          <a:solidFill>
            <a:srgbClr val="4472c4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</a:rPr>
              <a:t>Couverts ?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Rectangle 22"/>
          <p:cNvSpPr/>
          <p:nvPr/>
        </p:nvSpPr>
        <p:spPr>
          <a:xfrm>
            <a:off x="5220000" y="4789440"/>
            <a:ext cx="359640" cy="53856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3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Rectangle 23"/>
          <p:cNvSpPr/>
          <p:nvPr/>
        </p:nvSpPr>
        <p:spPr>
          <a:xfrm>
            <a:off x="5580000" y="4789440"/>
            <a:ext cx="359640" cy="53856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3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Rectangle 25"/>
          <p:cNvSpPr/>
          <p:nvPr/>
        </p:nvSpPr>
        <p:spPr>
          <a:xfrm>
            <a:off x="7740000" y="4789440"/>
            <a:ext cx="359640" cy="53856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3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Rectangle 26"/>
          <p:cNvSpPr/>
          <p:nvPr/>
        </p:nvSpPr>
        <p:spPr>
          <a:xfrm>
            <a:off x="8100000" y="4789440"/>
            <a:ext cx="359640" cy="53856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3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Accolade fermante 1"/>
          <p:cNvSpPr/>
          <p:nvPr/>
        </p:nvSpPr>
        <p:spPr>
          <a:xfrm rot="5400000">
            <a:off x="6661800" y="4005000"/>
            <a:ext cx="356400" cy="3239640"/>
          </a:xfrm>
          <a:prstGeom prst="rightBrace">
            <a:avLst>
              <a:gd name="adj1" fmla="val 20327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7" name="Rectangle 27"/>
          <p:cNvSpPr/>
          <p:nvPr/>
        </p:nvSpPr>
        <p:spPr>
          <a:xfrm>
            <a:off x="6275160" y="5761440"/>
            <a:ext cx="1278360" cy="538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25 fois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Rectangle 28"/>
          <p:cNvSpPr/>
          <p:nvPr/>
        </p:nvSpPr>
        <p:spPr>
          <a:xfrm>
            <a:off x="6101640" y="4848480"/>
            <a:ext cx="1278360" cy="538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…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3" dur="indefinite" restart="never" nodeType="tmRoot">
          <p:childTnLst>
            <p:seq>
              <p:cTn id="64" dur="indefinite" nodeType="mainSeq">
                <p:childTnLst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0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5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0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0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0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0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0" name="Rectangle : coins arrondis 8"/>
          <p:cNvSpPr/>
          <p:nvPr/>
        </p:nvSpPr>
        <p:spPr>
          <a:xfrm>
            <a:off x="3416040" y="3596040"/>
            <a:ext cx="543960" cy="5439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Rectangle : coins arrondis 10"/>
          <p:cNvSpPr/>
          <p:nvPr/>
        </p:nvSpPr>
        <p:spPr>
          <a:xfrm>
            <a:off x="3387960" y="5040000"/>
            <a:ext cx="543960" cy="5436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ZoneTexte 17"/>
          <p:cNvSpPr/>
          <p:nvPr/>
        </p:nvSpPr>
        <p:spPr>
          <a:xfrm>
            <a:off x="360000" y="4880160"/>
            <a:ext cx="3027960" cy="130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c00000"/>
                </a:solidFill>
                <a:latin typeface="Cursive standard"/>
              </a:rPr>
              <a:t>Il y a 27 couverts.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ZoneTexte 20"/>
          <p:cNvSpPr/>
          <p:nvPr/>
        </p:nvSpPr>
        <p:spPr>
          <a:xfrm>
            <a:off x="360000" y="3742920"/>
            <a:ext cx="252000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c00000"/>
                </a:solidFill>
                <a:latin typeface="Calibri"/>
              </a:rPr>
              <a:t>9 × 3 =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5" name="Rectangle 2"/>
          <p:cNvSpPr/>
          <p:nvPr/>
        </p:nvSpPr>
        <p:spPr>
          <a:xfrm>
            <a:off x="540000" y="1535400"/>
            <a:ext cx="2872080" cy="474120"/>
          </a:xfrm>
          <a:prstGeom prst="rect">
            <a:avLst/>
          </a:prstGeom>
          <a:solidFill>
            <a:srgbClr val="4472c4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</a:rPr>
              <a:t>Couverts ?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Rectangle 4"/>
          <p:cNvSpPr/>
          <p:nvPr/>
        </p:nvSpPr>
        <p:spPr>
          <a:xfrm>
            <a:off x="540000" y="2009520"/>
            <a:ext cx="318960" cy="47772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3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Rectangle 5"/>
          <p:cNvSpPr/>
          <p:nvPr/>
        </p:nvSpPr>
        <p:spPr>
          <a:xfrm>
            <a:off x="859320" y="2009520"/>
            <a:ext cx="318600" cy="47772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3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Rectangle 6"/>
          <p:cNvSpPr/>
          <p:nvPr/>
        </p:nvSpPr>
        <p:spPr>
          <a:xfrm>
            <a:off x="1178280" y="2009520"/>
            <a:ext cx="318960" cy="47772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3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Rectangle 9"/>
          <p:cNvSpPr/>
          <p:nvPr/>
        </p:nvSpPr>
        <p:spPr>
          <a:xfrm>
            <a:off x="1497600" y="2009520"/>
            <a:ext cx="318600" cy="47772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3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Rectangle 11"/>
          <p:cNvSpPr/>
          <p:nvPr/>
        </p:nvSpPr>
        <p:spPr>
          <a:xfrm>
            <a:off x="1816560" y="2009520"/>
            <a:ext cx="318960" cy="47772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3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Rectangle 12"/>
          <p:cNvSpPr/>
          <p:nvPr/>
        </p:nvSpPr>
        <p:spPr>
          <a:xfrm>
            <a:off x="2135880" y="2009520"/>
            <a:ext cx="318960" cy="47772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3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Rectangle 13"/>
          <p:cNvSpPr/>
          <p:nvPr/>
        </p:nvSpPr>
        <p:spPr>
          <a:xfrm>
            <a:off x="2454840" y="2009520"/>
            <a:ext cx="318960" cy="47772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3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Rectangle 14"/>
          <p:cNvSpPr/>
          <p:nvPr/>
        </p:nvSpPr>
        <p:spPr>
          <a:xfrm>
            <a:off x="2774160" y="2009520"/>
            <a:ext cx="318960" cy="47772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3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Rectangle 15"/>
          <p:cNvSpPr/>
          <p:nvPr/>
        </p:nvSpPr>
        <p:spPr>
          <a:xfrm>
            <a:off x="3093480" y="2009520"/>
            <a:ext cx="318600" cy="47772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3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Accolade fermante 16"/>
          <p:cNvSpPr/>
          <p:nvPr/>
        </p:nvSpPr>
        <p:spPr>
          <a:xfrm rot="5400000">
            <a:off x="1818360" y="1314000"/>
            <a:ext cx="316080" cy="2872080"/>
          </a:xfrm>
          <a:prstGeom prst="rightBrace">
            <a:avLst>
              <a:gd name="adj1" fmla="val 20327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6" name="Rectangle 18"/>
          <p:cNvSpPr/>
          <p:nvPr/>
        </p:nvSpPr>
        <p:spPr>
          <a:xfrm>
            <a:off x="1816560" y="2942640"/>
            <a:ext cx="318960" cy="477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9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ZoneTexte 21"/>
          <p:cNvSpPr/>
          <p:nvPr/>
        </p:nvSpPr>
        <p:spPr>
          <a:xfrm flipH="1">
            <a:off x="1919520" y="3742920"/>
            <a:ext cx="78048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c00000"/>
                </a:solidFill>
                <a:latin typeface="Calibri"/>
              </a:rPr>
              <a:t>27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"/>
          <p:cNvSpPr/>
          <p:nvPr/>
        </p:nvSpPr>
        <p:spPr>
          <a:xfrm>
            <a:off x="4574160" y="1089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400000" bIns="540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59" name=""/>
          <p:cNvSpPr/>
          <p:nvPr/>
        </p:nvSpPr>
        <p:spPr>
          <a:xfrm>
            <a:off x="1621440" y="900000"/>
            <a:ext cx="5938200" cy="65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Rectangle 29"/>
          <p:cNvSpPr/>
          <p:nvPr/>
        </p:nvSpPr>
        <p:spPr>
          <a:xfrm>
            <a:off x="5760000" y="1620000"/>
            <a:ext cx="2387520" cy="393840"/>
          </a:xfrm>
          <a:prstGeom prst="rect">
            <a:avLst/>
          </a:prstGeom>
          <a:solidFill>
            <a:srgbClr val="4472c4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chemeClr val="lt1"/>
                </a:solidFill>
                <a:latin typeface="Calibri"/>
              </a:rPr>
              <a:t>Couverts ?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Rectangle 30"/>
          <p:cNvSpPr/>
          <p:nvPr/>
        </p:nvSpPr>
        <p:spPr>
          <a:xfrm>
            <a:off x="5760000" y="2014200"/>
            <a:ext cx="265320" cy="39672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3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Rectangle 31"/>
          <p:cNvSpPr/>
          <p:nvPr/>
        </p:nvSpPr>
        <p:spPr>
          <a:xfrm>
            <a:off x="6025320" y="2014200"/>
            <a:ext cx="265320" cy="39672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3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Rectangle 32"/>
          <p:cNvSpPr/>
          <p:nvPr/>
        </p:nvSpPr>
        <p:spPr>
          <a:xfrm>
            <a:off x="7617240" y="2014200"/>
            <a:ext cx="264960" cy="39672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3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Rectangle 33"/>
          <p:cNvSpPr/>
          <p:nvPr/>
        </p:nvSpPr>
        <p:spPr>
          <a:xfrm>
            <a:off x="7882560" y="2014200"/>
            <a:ext cx="264960" cy="39672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chemeClr val="lt1"/>
                </a:solidFill>
                <a:latin typeface="Calibri"/>
              </a:rPr>
              <a:t>3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Accolade fermante 26"/>
          <p:cNvSpPr/>
          <p:nvPr/>
        </p:nvSpPr>
        <p:spPr>
          <a:xfrm rot="5400000">
            <a:off x="6822720" y="1436040"/>
            <a:ext cx="262440" cy="2387520"/>
          </a:xfrm>
          <a:prstGeom prst="rightBrace">
            <a:avLst>
              <a:gd name="adj1" fmla="val 20327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6" name="Rectangle 34"/>
          <p:cNvSpPr/>
          <p:nvPr/>
        </p:nvSpPr>
        <p:spPr>
          <a:xfrm>
            <a:off x="6537600" y="2730600"/>
            <a:ext cx="942120" cy="396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25 fois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Rectangle 35"/>
          <p:cNvSpPr/>
          <p:nvPr/>
        </p:nvSpPr>
        <p:spPr>
          <a:xfrm>
            <a:off x="6409800" y="2057760"/>
            <a:ext cx="941760" cy="397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…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8" name="Image 1" descr=""/>
          <p:cNvPicPr/>
          <p:nvPr/>
        </p:nvPicPr>
        <p:blipFill>
          <a:blip r:embed="rId1"/>
          <a:srcRect l="20286" t="57748" r="42480" b="-71"/>
          <a:stretch/>
        </p:blipFill>
        <p:spPr>
          <a:xfrm>
            <a:off x="3960360" y="3420000"/>
            <a:ext cx="1589400" cy="979200"/>
          </a:xfrm>
          <a:prstGeom prst="rect">
            <a:avLst/>
          </a:prstGeom>
          <a:ln w="0">
            <a:noFill/>
          </a:ln>
        </p:spPr>
      </p:pic>
      <p:pic>
        <p:nvPicPr>
          <p:cNvPr id="169" name="Image 3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3932280" y="4860360"/>
            <a:ext cx="1577160" cy="861480"/>
          </a:xfrm>
          <a:prstGeom prst="rect">
            <a:avLst/>
          </a:prstGeom>
          <a:ln w="0">
            <a:noFill/>
          </a:ln>
        </p:spPr>
      </p:pic>
      <p:sp>
        <p:nvSpPr>
          <p:cNvPr id="170" name="ZoneTexte 1"/>
          <p:cNvSpPr/>
          <p:nvPr/>
        </p:nvSpPr>
        <p:spPr>
          <a:xfrm>
            <a:off x="6120000" y="3742920"/>
            <a:ext cx="18626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25 × 3 = …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ZoneTexte 3"/>
          <p:cNvSpPr/>
          <p:nvPr/>
        </p:nvSpPr>
        <p:spPr>
          <a:xfrm>
            <a:off x="7547400" y="3742920"/>
            <a:ext cx="6382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75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ZoneTexte 4"/>
          <p:cNvSpPr/>
          <p:nvPr/>
        </p:nvSpPr>
        <p:spPr>
          <a:xfrm>
            <a:off x="6120000" y="4875480"/>
            <a:ext cx="21600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</a:rPr>
              <a:t>Il y a 75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</a:rPr>
              <a:t>couverts.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34" dur="indefinite" restart="never" nodeType="tmRoot">
          <p:childTnLst>
            <p:seq>
              <p:cTn id="135" dur="indefinite" nodeType="mainSeq">
                <p:childTnLst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0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5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0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0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Cherchez la solution au problème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4" name="Bulle narrative : ronde 7"/>
          <p:cNvSpPr/>
          <p:nvPr/>
        </p:nvSpPr>
        <p:spPr>
          <a:xfrm>
            <a:off x="180000" y="1800000"/>
            <a:ext cx="4320000" cy="4077720"/>
          </a:xfrm>
          <a:custGeom>
            <a:avLst/>
            <a:gdLst>
              <a:gd name="textAreaLeft" fmla="*/ 0 w 4320000"/>
              <a:gd name="textAreaRight" fmla="*/ 4320360 w 4320000"/>
              <a:gd name="textAreaTop" fmla="*/ 0 h 4077720"/>
              <a:gd name="textAreaBottom" fmla="*/ 4078080 h 4077720"/>
            </a:gdLst>
            <a:ahLst/>
            <a:rect l="textAreaLeft" t="textAreaTop" r="textAreaRight" b="textAreaBottom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   </a:t>
            </a: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Je range ma bibliothèque.</a:t>
            </a:r>
            <a:endParaRPr b="1" lang="fr-FR" sz="28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   </a:t>
            </a: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J’ai 4 étagères de 10 livres    </a:t>
            </a:r>
            <a:endParaRPr b="1" lang="fr-FR" sz="28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  </a:t>
            </a: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chacune.</a:t>
            </a:r>
            <a:endParaRPr b="1" lang="fr-FR" sz="28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    </a:t>
            </a: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Combien de livres ai-je </a:t>
            </a:r>
            <a:endParaRPr b="1" lang="fr-FR" sz="28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             </a:t>
            </a: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en tout ?</a:t>
            </a:r>
            <a:endParaRPr b="1" lang="fr-FR" sz="28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endParaRPr b="1" lang="fr-FR" sz="2800" spc="-1" strike="noStrike">
              <a:solidFill>
                <a:srgbClr val="000000"/>
              </a:solidFill>
              <a:latin typeface="Calibri"/>
              <a:ea typeface="Calibri"/>
            </a:endParaRPr>
          </a:p>
        </p:txBody>
      </p:sp>
      <p:pic>
        <p:nvPicPr>
          <p:cNvPr id="175" name="Image 5" descr=""/>
          <p:cNvPicPr/>
          <p:nvPr/>
        </p:nvPicPr>
        <p:blipFill>
          <a:blip r:embed="rId1"/>
          <a:stretch/>
        </p:blipFill>
        <p:spPr>
          <a:xfrm>
            <a:off x="3240000" y="5400000"/>
            <a:ext cx="2520000" cy="1386000"/>
          </a:xfrm>
          <a:prstGeom prst="rect">
            <a:avLst/>
          </a:prstGeom>
          <a:ln w="0">
            <a:noFill/>
          </a:ln>
        </p:spPr>
      </p:pic>
      <p:pic>
        <p:nvPicPr>
          <p:cNvPr id="176" name="Image 6" descr=""/>
          <p:cNvPicPr/>
          <p:nvPr/>
        </p:nvPicPr>
        <p:blipFill>
          <a:blip r:embed="rId2"/>
          <a:stretch/>
        </p:blipFill>
        <p:spPr>
          <a:xfrm>
            <a:off x="3081240" y="4500000"/>
            <a:ext cx="1422000" cy="2160000"/>
          </a:xfrm>
          <a:prstGeom prst="rect">
            <a:avLst/>
          </a:prstGeom>
          <a:ln w="0">
            <a:noFill/>
          </a:ln>
        </p:spPr>
      </p:pic>
      <p:sp>
        <p:nvSpPr>
          <p:cNvPr id="177" name="Bulle narrative : ronde 2"/>
          <p:cNvSpPr/>
          <p:nvPr/>
        </p:nvSpPr>
        <p:spPr>
          <a:xfrm>
            <a:off x="4683240" y="1440000"/>
            <a:ext cx="4320000" cy="3960000"/>
          </a:xfrm>
          <a:custGeom>
            <a:avLst/>
            <a:gdLst>
              <a:gd name="textAreaLeft" fmla="*/ 0 w 4320000"/>
              <a:gd name="textAreaRight" fmla="*/ 4320360 w 4320000"/>
              <a:gd name="textAreaTop" fmla="*/ 0 h 3960000"/>
              <a:gd name="textAreaBottom" fmla="*/ 3960360 h 3960000"/>
            </a:gdLst>
            <a:ahLst/>
            <a:rect l="textAreaLeft" t="textAreaTop" r="textAreaRight" b="textAreaBottom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200" spc="-1" strike="noStrike">
                <a:solidFill>
                  <a:srgbClr val="000000"/>
                </a:solidFill>
                <a:latin typeface="Calibri"/>
                <a:ea typeface="Calibri"/>
              </a:rPr>
              <a:t>   </a:t>
            </a: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  </a:t>
            </a: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Je range ma bibliothèque.  </a:t>
            </a:r>
            <a:endParaRPr b="1" lang="fr-FR" sz="28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    </a:t>
            </a: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J’ai 5 étagères de 12 livres </a:t>
            </a:r>
            <a:endParaRPr b="1" lang="fr-FR" sz="28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     </a:t>
            </a: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chacune.</a:t>
            </a:r>
            <a:endParaRPr b="1" lang="fr-FR" sz="28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       </a:t>
            </a: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Combien de livres ai-je  </a:t>
            </a:r>
            <a:endParaRPr b="1" lang="fr-FR" sz="28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                 </a:t>
            </a: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en tout ?</a:t>
            </a:r>
            <a:endParaRPr b="1" lang="fr-FR" sz="2800" spc="-1" strike="noStrike">
              <a:solidFill>
                <a:srgbClr val="000000"/>
              </a:solidFill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endParaRPr b="1" lang="fr-FR" sz="2800" spc="-1" strike="noStrike">
              <a:solidFill>
                <a:srgbClr val="000000"/>
              </a:solidFill>
              <a:latin typeface="Calibri"/>
              <a:ea typeface="Calibri"/>
            </a:endParaRPr>
          </a:p>
        </p:txBody>
      </p:sp>
      <p:sp>
        <p:nvSpPr>
          <p:cNvPr id="178" name=""/>
          <p:cNvSpPr/>
          <p:nvPr/>
        </p:nvSpPr>
        <p:spPr>
          <a:xfrm>
            <a:off x="1624680" y="900000"/>
            <a:ext cx="5938200" cy="65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9" name=""/>
          <p:cNvSpPr/>
          <p:nvPr/>
        </p:nvSpPr>
        <p:spPr>
          <a:xfrm>
            <a:off x="4577040" y="1089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400000" bIns="540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81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5680" cy="971640"/>
          </a:xfrm>
          <a:prstGeom prst="rect">
            <a:avLst/>
          </a:prstGeom>
          <a:ln w="0">
            <a:noFill/>
          </a:ln>
        </p:spPr>
      </p:pic>
      <p:sp>
        <p:nvSpPr>
          <p:cNvPr id="182" name="Rectangle : coins arrondis 5"/>
          <p:cNvSpPr/>
          <p:nvPr/>
        </p:nvSpPr>
        <p:spPr>
          <a:xfrm>
            <a:off x="368280" y="1377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Rectangle : coins arrondis 6"/>
          <p:cNvSpPr/>
          <p:nvPr/>
        </p:nvSpPr>
        <p:spPr>
          <a:xfrm>
            <a:off x="368280" y="2781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Rectangle : coins arrondis 8"/>
          <p:cNvSpPr/>
          <p:nvPr/>
        </p:nvSpPr>
        <p:spPr>
          <a:xfrm>
            <a:off x="368280" y="4184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Rectangle : coins arrondis 10"/>
          <p:cNvSpPr/>
          <p:nvPr/>
        </p:nvSpPr>
        <p:spPr>
          <a:xfrm>
            <a:off x="368280" y="5588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ZoneTexte 11"/>
          <p:cNvSpPr/>
          <p:nvPr/>
        </p:nvSpPr>
        <p:spPr>
          <a:xfrm>
            <a:off x="3402000" y="1377000"/>
            <a:ext cx="46692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Je comprends 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ZoneTexte 12"/>
          <p:cNvSpPr/>
          <p:nvPr/>
        </p:nvSpPr>
        <p:spPr>
          <a:xfrm>
            <a:off x="3435120" y="2795400"/>
            <a:ext cx="46357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Je représente 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88" name="Image 13" descr=""/>
          <p:cNvPicPr/>
          <p:nvPr/>
        </p:nvPicPr>
        <p:blipFill>
          <a:blip r:embed="rId2"/>
          <a:srcRect l="0" t="0" r="35587" b="49886"/>
          <a:stretch/>
        </p:blipFill>
        <p:spPr>
          <a:xfrm>
            <a:off x="1248840" y="2601720"/>
            <a:ext cx="1812960" cy="971640"/>
          </a:xfrm>
          <a:prstGeom prst="rect">
            <a:avLst/>
          </a:prstGeom>
          <a:ln w="0">
            <a:noFill/>
          </a:ln>
        </p:spPr>
      </p:pic>
      <p:sp>
        <p:nvSpPr>
          <p:cNvPr id="189" name="ZoneTexte 15"/>
          <p:cNvSpPr/>
          <p:nvPr/>
        </p:nvSpPr>
        <p:spPr>
          <a:xfrm>
            <a:off x="3435120" y="4158360"/>
            <a:ext cx="5186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Je calcule la réponse.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90" name="Image 16" descr=""/>
          <p:cNvPicPr/>
          <p:nvPr/>
        </p:nvPicPr>
        <p:blipFill>
          <a:blip r:embed="rId3"/>
          <a:srcRect l="0" t="683" r="0" b="683"/>
          <a:stretch/>
        </p:blipFill>
        <p:spPr>
          <a:xfrm>
            <a:off x="1248840" y="5409360"/>
            <a:ext cx="1779120" cy="971640"/>
          </a:xfrm>
          <a:prstGeom prst="rect">
            <a:avLst/>
          </a:prstGeom>
          <a:ln w="0">
            <a:noFill/>
          </a:ln>
        </p:spPr>
      </p:pic>
      <p:sp>
        <p:nvSpPr>
          <p:cNvPr id="191" name="ZoneTexte 17"/>
          <p:cNvSpPr/>
          <p:nvPr/>
        </p:nvSpPr>
        <p:spPr>
          <a:xfrm>
            <a:off x="3402000" y="5617440"/>
            <a:ext cx="5186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Je réponds à la question.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92" name="Image 7" descr=""/>
          <p:cNvPicPr/>
          <p:nvPr/>
        </p:nvPicPr>
        <p:blipFill>
          <a:blip r:embed="rId4"/>
          <a:srcRect l="20286" t="57748" r="42480" b="-71"/>
          <a:stretch/>
        </p:blipFill>
        <p:spPr>
          <a:xfrm>
            <a:off x="1248840" y="3938760"/>
            <a:ext cx="1792800" cy="1104840"/>
          </a:xfrm>
          <a:prstGeom prst="rect">
            <a:avLst/>
          </a:prstGeom>
          <a:ln w="0">
            <a:noFill/>
          </a:ln>
        </p:spPr>
      </p:pic>
      <p:sp>
        <p:nvSpPr>
          <p:cNvPr id="19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61" dur="indefinite" restart="never" nodeType="tmRoot">
          <p:childTnLst>
            <p:seq>
              <p:cTn id="162" dur="indefinite" nodeType="mainSeq">
                <p:childTnLst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67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8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7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7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2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7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2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7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2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7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2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7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2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95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60000" y="1188360"/>
            <a:ext cx="1885680" cy="971640"/>
          </a:xfrm>
          <a:prstGeom prst="rect">
            <a:avLst/>
          </a:prstGeom>
          <a:ln w="0">
            <a:noFill/>
          </a:ln>
        </p:spPr>
      </p:pic>
      <p:sp>
        <p:nvSpPr>
          <p:cNvPr id="196" name="Rectangle : coins arrondis 5"/>
          <p:cNvSpPr/>
          <p:nvPr/>
        </p:nvSpPr>
        <p:spPr>
          <a:xfrm>
            <a:off x="368280" y="1377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Rectangle : coins arrondis 6"/>
          <p:cNvSpPr/>
          <p:nvPr/>
        </p:nvSpPr>
        <p:spPr>
          <a:xfrm>
            <a:off x="368280" y="2781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8" name="Rectangle : coins arrondis 8"/>
          <p:cNvSpPr/>
          <p:nvPr/>
        </p:nvSpPr>
        <p:spPr>
          <a:xfrm>
            <a:off x="368280" y="4184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Rectangle : coins arrondis 10"/>
          <p:cNvSpPr/>
          <p:nvPr/>
        </p:nvSpPr>
        <p:spPr>
          <a:xfrm>
            <a:off x="368280" y="5588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0" name="ZoneTexte 11"/>
          <p:cNvSpPr/>
          <p:nvPr/>
        </p:nvSpPr>
        <p:spPr>
          <a:xfrm>
            <a:off x="3402000" y="1155600"/>
            <a:ext cx="54846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Je cherche le nombre de livres au total.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" name="ZoneTexte 17"/>
          <p:cNvSpPr/>
          <p:nvPr/>
        </p:nvSpPr>
        <p:spPr>
          <a:xfrm>
            <a:off x="3435120" y="5569200"/>
            <a:ext cx="5186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</a:rPr>
              <a:t>J’ai 40 livres.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02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9120" cy="971640"/>
          </a:xfrm>
          <a:prstGeom prst="rect">
            <a:avLst/>
          </a:prstGeom>
          <a:ln w="0">
            <a:noFill/>
          </a:ln>
        </p:spPr>
      </p:pic>
      <p:pic>
        <p:nvPicPr>
          <p:cNvPr id="203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2800" cy="1104840"/>
          </a:xfrm>
          <a:prstGeom prst="rect">
            <a:avLst/>
          </a:prstGeom>
          <a:ln w="0">
            <a:noFill/>
          </a:ln>
        </p:spPr>
      </p:pic>
      <p:sp>
        <p:nvSpPr>
          <p:cNvPr id="204" name="ZoneTexte 20"/>
          <p:cNvSpPr/>
          <p:nvPr/>
        </p:nvSpPr>
        <p:spPr>
          <a:xfrm>
            <a:off x="3508560" y="4213440"/>
            <a:ext cx="5186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4 ×10 = 40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05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2960" cy="971640"/>
          </a:xfrm>
          <a:prstGeom prst="rect">
            <a:avLst/>
          </a:prstGeom>
          <a:ln w="0">
            <a:noFill/>
          </a:ln>
        </p:spPr>
      </p:pic>
      <p:sp>
        <p:nvSpPr>
          <p:cNvPr id="206" name="ZoneTexte 15"/>
          <p:cNvSpPr/>
          <p:nvPr/>
        </p:nvSpPr>
        <p:spPr>
          <a:xfrm>
            <a:off x="3435120" y="2549160"/>
            <a:ext cx="518688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208" name="Groupe 18"/>
          <p:cNvGrpSpPr/>
          <p:nvPr/>
        </p:nvGrpSpPr>
        <p:grpSpPr>
          <a:xfrm>
            <a:off x="6474600" y="2677680"/>
            <a:ext cx="2300760" cy="888840"/>
            <a:chOff x="6474600" y="2677680"/>
            <a:chExt cx="2300760" cy="888840"/>
          </a:xfrm>
        </p:grpSpPr>
        <p:sp>
          <p:nvSpPr>
            <p:cNvPr id="209" name="Rectangle 3"/>
            <p:cNvSpPr/>
            <p:nvPr/>
          </p:nvSpPr>
          <p:spPr>
            <a:xfrm>
              <a:off x="6474600" y="2677680"/>
              <a:ext cx="2300760" cy="432000"/>
            </a:xfrm>
            <a:prstGeom prst="rect">
              <a:avLst/>
            </a:prstGeom>
            <a:solidFill>
              <a:srgbClr val="4472c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chemeClr val="lt1"/>
                  </a:solidFill>
                  <a:latin typeface="Calibri"/>
                </a:rPr>
                <a:t>Total ? 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10" name="Rectangle 4"/>
            <p:cNvSpPr/>
            <p:nvPr/>
          </p:nvSpPr>
          <p:spPr>
            <a:xfrm>
              <a:off x="7066800" y="3134520"/>
              <a:ext cx="574920" cy="4320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800" spc="-1" strike="noStrike">
                  <a:solidFill>
                    <a:schemeClr val="lt1"/>
                  </a:solidFill>
                  <a:latin typeface="Calibri"/>
                </a:rPr>
                <a:t>10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11" name="Rectangle 12"/>
            <p:cNvSpPr/>
            <p:nvPr/>
          </p:nvSpPr>
          <p:spPr>
            <a:xfrm>
              <a:off x="7653600" y="3134520"/>
              <a:ext cx="551880" cy="4320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800" spc="-1" strike="noStrike">
                  <a:solidFill>
                    <a:schemeClr val="lt1"/>
                  </a:solidFill>
                  <a:latin typeface="Calibri"/>
                </a:rPr>
                <a:t>10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12" name="Rectangle 13"/>
            <p:cNvSpPr/>
            <p:nvPr/>
          </p:nvSpPr>
          <p:spPr>
            <a:xfrm>
              <a:off x="8223480" y="3134520"/>
              <a:ext cx="551880" cy="4320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800" spc="-1" strike="noStrike">
                  <a:solidFill>
                    <a:schemeClr val="lt1"/>
                  </a:solidFill>
                  <a:latin typeface="Calibri"/>
                </a:rPr>
                <a:t>10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13" name="Rectangle 16"/>
            <p:cNvSpPr/>
            <p:nvPr/>
          </p:nvSpPr>
          <p:spPr>
            <a:xfrm>
              <a:off x="6474600" y="3134520"/>
              <a:ext cx="574920" cy="4320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800" spc="-1" strike="noStrike">
                  <a:solidFill>
                    <a:schemeClr val="lt1"/>
                  </a:solidFill>
                  <a:latin typeface="Calibri"/>
                </a:rPr>
                <a:t>10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214" name=""/>
          <p:cNvSpPr/>
          <p:nvPr/>
        </p:nvSpPr>
        <p:spPr>
          <a:xfrm>
            <a:off x="6660000" y="360000"/>
            <a:ext cx="1260000" cy="65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23" dur="indefinite" restart="never" nodeType="tmRoot">
          <p:childTnLst>
            <p:seq>
              <p:cTn id="224" dur="indefinite" nodeType="mainSeq">
                <p:childTnLst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9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4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9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0" fill="hold">
                      <p:stCondLst>
                        <p:cond delay="indefinite"/>
                      </p:stCondLst>
                      <p:childTnLst>
                        <p:par>
                          <p:cTn id="241" fill="hold">
                            <p:stCondLst>
                              <p:cond delay="0"/>
                            </p:stCondLst>
                            <p:childTnLst>
                              <p:par>
                                <p:cTn id="24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4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9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16" name="Image 8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60000" y="1188360"/>
            <a:ext cx="1885680" cy="971640"/>
          </a:xfrm>
          <a:prstGeom prst="rect">
            <a:avLst/>
          </a:prstGeom>
          <a:ln w="0">
            <a:noFill/>
          </a:ln>
        </p:spPr>
      </p:pic>
      <p:sp>
        <p:nvSpPr>
          <p:cNvPr id="217" name="Rectangle : coins arrondis 1"/>
          <p:cNvSpPr/>
          <p:nvPr/>
        </p:nvSpPr>
        <p:spPr>
          <a:xfrm>
            <a:off x="368280" y="1377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8" name="Rectangle : coins arrondis 2"/>
          <p:cNvSpPr/>
          <p:nvPr/>
        </p:nvSpPr>
        <p:spPr>
          <a:xfrm>
            <a:off x="368280" y="2781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9" name="Rectangle : coins arrondis 3"/>
          <p:cNvSpPr/>
          <p:nvPr/>
        </p:nvSpPr>
        <p:spPr>
          <a:xfrm>
            <a:off x="368280" y="4184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0" name="Rectangle : coins arrondis 4"/>
          <p:cNvSpPr/>
          <p:nvPr/>
        </p:nvSpPr>
        <p:spPr>
          <a:xfrm>
            <a:off x="368280" y="5588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1" name="ZoneTexte 5"/>
          <p:cNvSpPr/>
          <p:nvPr/>
        </p:nvSpPr>
        <p:spPr>
          <a:xfrm>
            <a:off x="3402000" y="1155600"/>
            <a:ext cx="54846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Je cherche le nombre de livres au total.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2" name="ZoneTexte 6"/>
          <p:cNvSpPr/>
          <p:nvPr/>
        </p:nvSpPr>
        <p:spPr>
          <a:xfrm>
            <a:off x="3435120" y="5569200"/>
            <a:ext cx="5186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</a:rPr>
              <a:t>J’ai 60 livres.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23" name="Image 10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9120" cy="971640"/>
          </a:xfrm>
          <a:prstGeom prst="rect">
            <a:avLst/>
          </a:prstGeom>
          <a:ln w="0">
            <a:noFill/>
          </a:ln>
        </p:spPr>
      </p:pic>
      <p:pic>
        <p:nvPicPr>
          <p:cNvPr id="224" name="Image 11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2800" cy="1104840"/>
          </a:xfrm>
          <a:prstGeom prst="rect">
            <a:avLst/>
          </a:prstGeom>
          <a:ln w="0">
            <a:noFill/>
          </a:ln>
        </p:spPr>
      </p:pic>
      <p:sp>
        <p:nvSpPr>
          <p:cNvPr id="225" name="ZoneTexte 7"/>
          <p:cNvSpPr/>
          <p:nvPr/>
        </p:nvSpPr>
        <p:spPr>
          <a:xfrm>
            <a:off x="3508560" y="4213440"/>
            <a:ext cx="5186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5 × 12 = 5 × 10 + 5 × 2 = 60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26" name="Image 12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2960" cy="971640"/>
          </a:xfrm>
          <a:prstGeom prst="rect">
            <a:avLst/>
          </a:prstGeom>
          <a:ln w="0">
            <a:noFill/>
          </a:ln>
        </p:spPr>
      </p:pic>
      <p:sp>
        <p:nvSpPr>
          <p:cNvPr id="227" name="ZoneTexte 8"/>
          <p:cNvSpPr/>
          <p:nvPr/>
        </p:nvSpPr>
        <p:spPr>
          <a:xfrm>
            <a:off x="3435120" y="2549160"/>
            <a:ext cx="518688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9" name=""/>
          <p:cNvSpPr/>
          <p:nvPr/>
        </p:nvSpPr>
        <p:spPr>
          <a:xfrm>
            <a:off x="6660000" y="360000"/>
            <a:ext cx="1260000" cy="65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30" name="Groupe 1"/>
          <p:cNvGrpSpPr/>
          <p:nvPr/>
        </p:nvGrpSpPr>
        <p:grpSpPr>
          <a:xfrm>
            <a:off x="6474600" y="2677680"/>
            <a:ext cx="2300760" cy="888840"/>
            <a:chOff x="6474600" y="2677680"/>
            <a:chExt cx="2300760" cy="888840"/>
          </a:xfrm>
        </p:grpSpPr>
        <p:sp>
          <p:nvSpPr>
            <p:cNvPr id="231" name="Rectangle 36"/>
            <p:cNvSpPr/>
            <p:nvPr/>
          </p:nvSpPr>
          <p:spPr>
            <a:xfrm>
              <a:off x="6474600" y="2677680"/>
              <a:ext cx="2300760" cy="432000"/>
            </a:xfrm>
            <a:prstGeom prst="rect">
              <a:avLst/>
            </a:prstGeom>
            <a:solidFill>
              <a:srgbClr val="4472c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chemeClr val="lt1"/>
                  </a:solidFill>
                  <a:latin typeface="Calibri"/>
                </a:rPr>
                <a:t>Total ? 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32" name="Rectangle 37"/>
            <p:cNvSpPr/>
            <p:nvPr/>
          </p:nvSpPr>
          <p:spPr>
            <a:xfrm>
              <a:off x="7066800" y="3134520"/>
              <a:ext cx="1156320" cy="4320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800" spc="-1" strike="noStrike">
                  <a:solidFill>
                    <a:schemeClr val="lt1"/>
                  </a:solidFill>
                  <a:latin typeface="Calibri"/>
                </a:rPr>
                <a:t>…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33" name="Rectangle 38"/>
            <p:cNvSpPr/>
            <p:nvPr/>
          </p:nvSpPr>
          <p:spPr>
            <a:xfrm>
              <a:off x="8223480" y="3134520"/>
              <a:ext cx="551880" cy="4320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800" spc="-1" strike="noStrike">
                  <a:solidFill>
                    <a:schemeClr val="lt1"/>
                  </a:solidFill>
                  <a:latin typeface="Calibri"/>
                </a:rPr>
                <a:t>12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34" name="Rectangle 39"/>
            <p:cNvSpPr/>
            <p:nvPr/>
          </p:nvSpPr>
          <p:spPr>
            <a:xfrm>
              <a:off x="6474600" y="3134520"/>
              <a:ext cx="574920" cy="4320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800" spc="-1" strike="noStrike">
                  <a:solidFill>
                    <a:schemeClr val="lt1"/>
                  </a:solidFill>
                  <a:latin typeface="Calibri"/>
                </a:rPr>
                <a:t>12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235" name="Accolade fermante 14"/>
          <p:cNvSpPr/>
          <p:nvPr/>
        </p:nvSpPr>
        <p:spPr>
          <a:xfrm rot="5400000">
            <a:off x="7400880" y="2785680"/>
            <a:ext cx="356400" cy="2086200"/>
          </a:xfrm>
          <a:prstGeom prst="rightBrace">
            <a:avLst>
              <a:gd name="adj1" fmla="val 20327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6" name="Rectangle 40"/>
          <p:cNvSpPr/>
          <p:nvPr/>
        </p:nvSpPr>
        <p:spPr>
          <a:xfrm>
            <a:off x="7049880" y="3801600"/>
            <a:ext cx="1104480" cy="5385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5 fois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50" dur="indefinite" restart="never" nodeType="tmRoot">
          <p:childTnLst>
            <p:seq>
              <p:cTn id="251" dur="indefinite" nodeType="mainSeq">
                <p:childTnLst>
                  <p:par>
                    <p:cTn id="252" fill="hold">
                      <p:stCondLst>
                        <p:cond delay="indefinite"/>
                      </p:stCondLst>
                      <p:childTnLst>
                        <p:par>
                          <p:cTn id="253" fill="hold">
                            <p:stCondLst>
                              <p:cond delay="0"/>
                            </p:stCondLst>
                            <p:childTnLst>
                              <p:par>
                                <p:cTn id="25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56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7" fill="hold">
                      <p:stCondLst>
                        <p:cond delay="indefinite"/>
                      </p:stCondLst>
                      <p:childTnLst>
                        <p:par>
                          <p:cTn id="258" fill="hold">
                            <p:stCondLst>
                              <p:cond delay="0"/>
                            </p:stCondLst>
                            <p:childTnLst>
                              <p:par>
                                <p:cTn id="25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61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2" fill="hold">
                      <p:stCondLst>
                        <p:cond delay="indefinite"/>
                      </p:stCondLst>
                      <p:childTnLst>
                        <p:par>
                          <p:cTn id="263" fill="hold">
                            <p:stCondLst>
                              <p:cond delay="0"/>
                            </p:stCondLst>
                            <p:childTnLst>
                              <p:par>
                                <p:cTn id="26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66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1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1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3606</TotalTime>
  <Application>LibreOffice/7.4.3.2$Windows_X86_64 LibreOffice_project/1048a8393ae2eeec98dff31b5c133c5f1d08b890</Application>
  <AppVersion>15.0000</AppVersion>
  <Words>247</Words>
  <Paragraphs>75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2025-08-16T16:00:10Z</dcterms:modified>
  <cp:revision>92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8</vt:i4>
  </property>
</Properties>
</file>